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58" r:id="rId3"/>
    <p:sldId id="259" r:id="rId4"/>
    <p:sldId id="263" r:id="rId5"/>
    <p:sldId id="267" r:id="rId6"/>
    <p:sldId id="272" r:id="rId7"/>
    <p:sldId id="269" r:id="rId8"/>
    <p:sldId id="268" r:id="rId9"/>
    <p:sldId id="264" r:id="rId10"/>
    <p:sldId id="275" r:id="rId11"/>
    <p:sldId id="271" r:id="rId12"/>
    <p:sldId id="274" r:id="rId13"/>
    <p:sldId id="285" r:id="rId14"/>
  </p:sldIdLst>
  <p:sldSz cx="9144000" cy="5143500" type="screen16x9"/>
  <p:notesSz cx="6858000" cy="9144000"/>
  <p:embeddedFontLst>
    <p:embeddedFont>
      <p:font typeface="PT Sans" panose="020B0604020202020204" charset="0"/>
      <p:regular r:id="rId16"/>
      <p:bold r:id="rId17"/>
      <p:italic r:id="rId18"/>
      <p:boldItalic r:id="rId19"/>
    </p:embeddedFont>
    <p:embeddedFont>
      <p:font typeface="Montserrat Black" panose="020B0604020202020204" charset="0"/>
      <p:bold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Anaheim" panose="020B0604020202020204" charset="0"/>
      <p:regular r:id="rId26"/>
      <p:bold r:id="rId27"/>
    </p:embeddedFont>
    <p:embeddedFont>
      <p:font typeface="Bebas Neue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0EDB18-4E6E-49FA-9F5F-2D4779189263}">
  <a:tblStyle styleId="{640EDB18-4E6E-49FA-9F5F-2D47791892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>
        <p:scale>
          <a:sx n="100" d="100"/>
          <a:sy n="100" d="100"/>
        </p:scale>
        <p:origin x="594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734a882cf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734a882cf6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0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3" r:id="rId13"/>
    <p:sldLayoutId id="2147483674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7"/>
            <a:ext cx="8290926" cy="2264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 smtClean="0">
                <a:latin typeface="Montserrat Black"/>
                <a:ea typeface="Montserrat Black"/>
                <a:cs typeface="Montserrat Black"/>
                <a:sym typeface="Montserrat Black"/>
              </a:rPr>
              <a:t>Chatbot Adr</a:t>
            </a:r>
            <a:r>
              <a:rPr lang="en" sz="5200" dirty="0" smtClean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(IA)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Montserrat"/>
                <a:ea typeface="Montserrat"/>
                <a:cs typeface="Montserrat"/>
                <a:sym typeface="Montserrat"/>
              </a:rPr>
              <a:t>Basado en la Constitución Nacional Argentina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4091268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Autor: Giovanni Duarte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Google Shape;1892;p5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3189503">
            <a:off x="3643311" y="102165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54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530485" y="23533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54"/>
          <p:cNvGrpSpPr/>
          <p:nvPr/>
        </p:nvGrpSpPr>
        <p:grpSpPr>
          <a:xfrm>
            <a:off x="1114333" y="1473875"/>
            <a:ext cx="3800100" cy="2456400"/>
            <a:chOff x="1054175" y="1473875"/>
            <a:chExt cx="3800100" cy="2456400"/>
          </a:xfrm>
        </p:grpSpPr>
        <p:sp>
          <p:nvSpPr>
            <p:cNvPr id="1895" name="Google Shape;1895;p54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9" name="Google Shape;1899;p54"/>
          <p:cNvSpPr txBox="1">
            <a:spLocks noGrp="1"/>
          </p:cNvSpPr>
          <p:nvPr>
            <p:ph type="title"/>
          </p:nvPr>
        </p:nvSpPr>
        <p:spPr>
          <a:xfrm>
            <a:off x="4986835" y="1846184"/>
            <a:ext cx="3847036" cy="1526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07 DEMOSTRACION</a:t>
            </a:r>
            <a:br>
              <a:rPr lang="en" dirty="0" smtClean="0"/>
            </a:br>
            <a:r>
              <a:rPr lang="en" dirty="0"/>
              <a:t>Adr</a:t>
            </a:r>
            <a:r>
              <a:rPr lang="en" dirty="0">
                <a:solidFill>
                  <a:schemeClr val="dk2"/>
                </a:solidFill>
              </a:rPr>
              <a:t>(IA)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 </a:t>
            </a:r>
            <a:endParaRPr dirty="0"/>
          </a:p>
        </p:txBody>
      </p:sp>
      <p:sp>
        <p:nvSpPr>
          <p:cNvPr id="1900" name="Google Shape;1900;p54"/>
          <p:cNvSpPr txBox="1">
            <a:spLocks noGrp="1"/>
          </p:cNvSpPr>
          <p:nvPr>
            <p:ph type="subTitle" idx="1"/>
          </p:nvPr>
        </p:nvSpPr>
        <p:spPr>
          <a:xfrm>
            <a:off x="5133318" y="2790321"/>
            <a:ext cx="355407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CAPACIDAD DE MEMORIA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USO DE HERRAMIENTAS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RELACION ENTRE RESPUESTAS</a:t>
            </a:r>
            <a:endParaRPr dirty="0"/>
          </a:p>
        </p:txBody>
      </p:sp>
      <p:grpSp>
        <p:nvGrpSpPr>
          <p:cNvPr id="1901" name="Google Shape;1901;p54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902" name="Google Shape;1902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54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905" name="Google Shape;1905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4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908" name="Google Shape;1908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0" name="Google Shape;1910;p54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54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8788535">
            <a:off x="4528226" y="3545437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65" y="1846184"/>
            <a:ext cx="3319767" cy="1526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1887;p53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-216225" y="3305370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50"/>
          <p:cNvSpPr txBox="1">
            <a:spLocks noGrp="1"/>
          </p:cNvSpPr>
          <p:nvPr>
            <p:ph type="subTitle" idx="1"/>
          </p:nvPr>
        </p:nvSpPr>
        <p:spPr>
          <a:xfrm>
            <a:off x="915160" y="2769194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Mejora de interfaz de usuario</a:t>
            </a:r>
            <a:endParaRPr sz="1600" dirty="0"/>
          </a:p>
        </p:txBody>
      </p:sp>
      <p:sp>
        <p:nvSpPr>
          <p:cNvPr id="1694" name="Google Shape;1694;p50"/>
          <p:cNvSpPr txBox="1">
            <a:spLocks noGrp="1"/>
          </p:cNvSpPr>
          <p:nvPr>
            <p:ph type="subTitle" idx="4"/>
          </p:nvPr>
        </p:nvSpPr>
        <p:spPr>
          <a:xfrm>
            <a:off x="3288760" y="2725508"/>
            <a:ext cx="3100875" cy="951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Añadir mas herramientas para expandir el alcande del asistente</a:t>
            </a:r>
            <a:endParaRPr sz="1600" dirty="0"/>
          </a:p>
        </p:txBody>
      </p:sp>
      <p:sp>
        <p:nvSpPr>
          <p:cNvPr id="1696" name="Google Shape;1696;p50"/>
          <p:cNvSpPr txBox="1">
            <a:spLocks noGrp="1"/>
          </p:cNvSpPr>
          <p:nvPr>
            <p:ph type="subTitle" idx="7"/>
          </p:nvPr>
        </p:nvSpPr>
        <p:spPr>
          <a:xfrm>
            <a:off x="6219376" y="2738248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Ampliar la base de datos con otros documentos relacionados</a:t>
            </a:r>
            <a:endParaRPr sz="1600" dirty="0"/>
          </a:p>
        </p:txBody>
      </p:sp>
      <p:sp>
        <p:nvSpPr>
          <p:cNvPr id="1698" name="Google Shape;1698;p50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 FUTURAS MEJORAS</a:t>
            </a:r>
            <a:endParaRPr dirty="0"/>
          </a:p>
        </p:txBody>
      </p:sp>
      <p:sp>
        <p:nvSpPr>
          <p:cNvPr id="1708" name="Google Shape;1708;p50"/>
          <p:cNvSpPr/>
          <p:nvPr/>
        </p:nvSpPr>
        <p:spPr>
          <a:xfrm rot="5400000">
            <a:off x="1734950" y="203103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50"/>
          <p:cNvSpPr/>
          <p:nvPr/>
        </p:nvSpPr>
        <p:spPr>
          <a:xfrm rot="5400000">
            <a:off x="4403510" y="203103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50"/>
          <p:cNvSpPr/>
          <p:nvPr/>
        </p:nvSpPr>
        <p:spPr>
          <a:xfrm rot="5400000">
            <a:off x="7072071" y="203103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1" name="Google Shape;1711;p50"/>
          <p:cNvGrpSpPr/>
          <p:nvPr/>
        </p:nvGrpSpPr>
        <p:grpSpPr>
          <a:xfrm>
            <a:off x="4551441" y="2138016"/>
            <a:ext cx="320039" cy="320041"/>
            <a:chOff x="1421638" y="4125629"/>
            <a:chExt cx="374709" cy="374010"/>
          </a:xfrm>
        </p:grpSpPr>
        <p:sp>
          <p:nvSpPr>
            <p:cNvPr id="1712" name="Google Shape;1712;p50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0"/>
          <p:cNvGrpSpPr/>
          <p:nvPr/>
        </p:nvGrpSpPr>
        <p:grpSpPr>
          <a:xfrm>
            <a:off x="7220004" y="2138006"/>
            <a:ext cx="320033" cy="320060"/>
            <a:chOff x="775325" y="4143525"/>
            <a:chExt cx="468776" cy="468884"/>
          </a:xfrm>
        </p:grpSpPr>
        <p:sp>
          <p:nvSpPr>
            <p:cNvPr id="1715" name="Google Shape;1715;p50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50"/>
          <p:cNvGrpSpPr/>
          <p:nvPr/>
        </p:nvGrpSpPr>
        <p:grpSpPr>
          <a:xfrm>
            <a:off x="1872226" y="2138028"/>
            <a:ext cx="341347" cy="320016"/>
            <a:chOff x="7474098" y="2308360"/>
            <a:chExt cx="602023" cy="562023"/>
          </a:xfrm>
        </p:grpSpPr>
        <p:sp>
          <p:nvSpPr>
            <p:cNvPr id="1720" name="Google Shape;1720;p50"/>
            <p:cNvSpPr/>
            <p:nvPr/>
          </p:nvSpPr>
          <p:spPr>
            <a:xfrm>
              <a:off x="7474098" y="2308360"/>
              <a:ext cx="602023" cy="562023"/>
            </a:xfrm>
            <a:custGeom>
              <a:avLst/>
              <a:gdLst/>
              <a:ahLst/>
              <a:cxnLst/>
              <a:rect l="l" t="t" r="r" b="b"/>
              <a:pathLst>
                <a:path w="18151" h="16945" extrusionOk="0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7886702" y="2595657"/>
              <a:ext cx="101891" cy="17678"/>
            </a:xfrm>
            <a:custGeom>
              <a:avLst/>
              <a:gdLst/>
              <a:ahLst/>
              <a:cxnLst/>
              <a:rect l="l" t="t" r="r" b="b"/>
              <a:pathLst>
                <a:path w="3072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7886702" y="2622655"/>
              <a:ext cx="101891" cy="17645"/>
            </a:xfrm>
            <a:custGeom>
              <a:avLst/>
              <a:gdLst/>
              <a:ahLst/>
              <a:cxnLst/>
              <a:rect l="l" t="t" r="r" b="b"/>
              <a:pathLst>
                <a:path w="3072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7919040" y="2649621"/>
              <a:ext cx="69552" cy="17678"/>
            </a:xfrm>
            <a:custGeom>
              <a:avLst/>
              <a:gdLst/>
              <a:ahLst/>
              <a:cxnLst/>
              <a:rect l="l" t="t" r="r" b="b"/>
              <a:pathLst>
                <a:path w="2097" h="533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7664215" y="2622821"/>
              <a:ext cx="27595" cy="17645"/>
            </a:xfrm>
            <a:custGeom>
              <a:avLst/>
              <a:gdLst/>
              <a:ahLst/>
              <a:cxnLst/>
              <a:rect l="l" t="t" r="r" b="b"/>
              <a:pathLst>
                <a:path w="832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7587929" y="2622821"/>
              <a:ext cx="38740" cy="17645"/>
            </a:xfrm>
            <a:custGeom>
              <a:avLst/>
              <a:gdLst/>
              <a:ahLst/>
              <a:cxnLst/>
              <a:rect l="l" t="t" r="r" b="b"/>
              <a:pathLst>
                <a:path w="116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8017117" y="2504977"/>
              <a:ext cx="56318" cy="56318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7729455" y="2748957"/>
              <a:ext cx="149818" cy="63250"/>
            </a:xfrm>
            <a:custGeom>
              <a:avLst/>
              <a:gdLst/>
              <a:ahLst/>
              <a:cxnLst/>
              <a:rect l="l" t="t" r="r" b="b"/>
              <a:pathLst>
                <a:path w="4517" h="1907" extrusionOk="0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7516254" y="2431611"/>
              <a:ext cx="78308" cy="17678"/>
            </a:xfrm>
            <a:custGeom>
              <a:avLst/>
              <a:gdLst/>
              <a:ahLst/>
              <a:cxnLst/>
              <a:rect l="l" t="t" r="r" b="b"/>
              <a:pathLst>
                <a:path w="2361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7516254" y="2460599"/>
              <a:ext cx="59867" cy="17678"/>
            </a:xfrm>
            <a:custGeom>
              <a:avLst/>
              <a:gdLst/>
              <a:ahLst/>
              <a:cxnLst/>
              <a:rect l="l" t="t" r="r" b="b"/>
              <a:pathLst>
                <a:path w="1805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50"/>
          <p:cNvGrpSpPr/>
          <p:nvPr/>
        </p:nvGrpSpPr>
        <p:grpSpPr>
          <a:xfrm>
            <a:off x="1066775" y="2103875"/>
            <a:ext cx="76825" cy="76800"/>
            <a:chOff x="3104875" y="1099400"/>
            <a:chExt cx="76825" cy="76800"/>
          </a:xfrm>
        </p:grpSpPr>
        <p:sp>
          <p:nvSpPr>
            <p:cNvPr id="1731" name="Google Shape;173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50"/>
          <p:cNvGrpSpPr/>
          <p:nvPr/>
        </p:nvGrpSpPr>
        <p:grpSpPr>
          <a:xfrm>
            <a:off x="5898250" y="3798899"/>
            <a:ext cx="76825" cy="76800"/>
            <a:chOff x="3104875" y="1099400"/>
            <a:chExt cx="76825" cy="76800"/>
          </a:xfrm>
        </p:grpSpPr>
        <p:sp>
          <p:nvSpPr>
            <p:cNvPr id="1734" name="Google Shape;1734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50"/>
          <p:cNvGrpSpPr/>
          <p:nvPr/>
        </p:nvGrpSpPr>
        <p:grpSpPr>
          <a:xfrm>
            <a:off x="7988875" y="1881350"/>
            <a:ext cx="76825" cy="76800"/>
            <a:chOff x="3104875" y="1099400"/>
            <a:chExt cx="76825" cy="76800"/>
          </a:xfrm>
        </p:grpSpPr>
        <p:sp>
          <p:nvSpPr>
            <p:cNvPr id="1737" name="Google Shape;1737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9" name="Google Shape;1739;p50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50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5800073">
            <a:off x="5719642" y="1474471"/>
            <a:ext cx="652200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892;p54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3189503">
            <a:off x="7098598" y="8121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462;p4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-5710310">
            <a:off x="4359390" y="4211753"/>
            <a:ext cx="1552574" cy="139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 CONCLUSIÓN</a:t>
            </a:r>
            <a:endParaRPr dirty="0"/>
          </a:p>
        </p:txBody>
      </p:sp>
      <p:sp>
        <p:nvSpPr>
          <p:cNvPr id="1873" name="Google Shape;1873;p53"/>
          <p:cNvSpPr txBox="1">
            <a:spLocks noGrp="1"/>
          </p:cNvSpPr>
          <p:nvPr>
            <p:ph type="subTitle" idx="1"/>
          </p:nvPr>
        </p:nvSpPr>
        <p:spPr>
          <a:xfrm>
            <a:off x="470778" y="1228900"/>
            <a:ext cx="7338150" cy="233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b="1" dirty="0" smtClean="0"/>
              <a:t>Acceso </a:t>
            </a:r>
            <a:r>
              <a:rPr lang="es-ES" sz="1200" b="1" dirty="0"/>
              <a:t>Rápido y Preciso:</a:t>
            </a:r>
            <a:r>
              <a:rPr lang="es-ES" sz="1200" dirty="0"/>
              <a:t> </a:t>
            </a:r>
            <a:r>
              <a:rPr lang="es-ES" sz="1200" dirty="0" err="1"/>
              <a:t>AdrIA</a:t>
            </a:r>
            <a:r>
              <a:rPr lang="es-ES" sz="1200" dirty="0"/>
              <a:t> proporciona respuestas inmediatas a consultas sobre la Constitución Nacional Argentina.</a:t>
            </a:r>
          </a:p>
          <a:p>
            <a:r>
              <a:rPr lang="es-ES" sz="1200" b="1" dirty="0"/>
              <a:t>Integración de Fuentes Confiables:</a:t>
            </a:r>
            <a:r>
              <a:rPr lang="es-ES" sz="1200" dirty="0"/>
              <a:t> Combina búsquedas en la Constitución y Wikipedia para ofrecer información completa y precisa.</a:t>
            </a:r>
          </a:p>
          <a:p>
            <a:r>
              <a:rPr lang="es-ES" sz="1200" b="1" dirty="0"/>
              <a:t>Facilidad de Uso:</a:t>
            </a:r>
            <a:r>
              <a:rPr lang="es-ES" sz="1200" dirty="0"/>
              <a:t> Interfaz amigable y conversacional que facilita la interacción con el usuario</a:t>
            </a:r>
            <a:r>
              <a:rPr lang="es-ES" sz="1200" dirty="0" smtClean="0"/>
              <a:t>.</a:t>
            </a:r>
          </a:p>
          <a:p>
            <a:endParaRPr lang="es-ES" sz="1200" dirty="0"/>
          </a:p>
          <a:p>
            <a:endParaRPr lang="es-ES" sz="1200" dirty="0" smtClean="0"/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b="1" dirty="0" smtClean="0"/>
              <a:t>Educación </a:t>
            </a:r>
            <a:r>
              <a:rPr lang="es-ES" sz="1200" b="1" dirty="0"/>
              <a:t>y Conciencia:</a:t>
            </a:r>
            <a:r>
              <a:rPr lang="es-ES" sz="1200" dirty="0"/>
              <a:t> Facilita el aprendizaje y comprensión de la Constitución a estudiantes, profesionales del derecho y ciudadanos interesados.</a:t>
            </a:r>
          </a:p>
          <a:p>
            <a:r>
              <a:rPr lang="es-ES" sz="1200" b="1" dirty="0"/>
              <a:t>Eficiencia en la Búsqueda de Información:</a:t>
            </a:r>
            <a:r>
              <a:rPr lang="es-ES" sz="1200" dirty="0"/>
              <a:t> Ahorra tiempo al proporcionar respuestas rápidas y relevantes, reduciendo la necesidad de buscar manualmente en textos largos.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457909" y="389404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7152354" y="388104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472923" y="310300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100875" y="1882957"/>
            <a:ext cx="8881200" cy="2489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GRACIAS!</a:t>
            </a:r>
            <a:endParaRPr sz="5400"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813274" y="2641392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85371" y="2694603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7152354" y="388104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472923" y="310300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912;p54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8788535">
            <a:off x="673118" y="969469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44;p44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020103">
            <a:off x="2806863" y="1027498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87;p5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 rot="4357993">
            <a:off x="-135330" y="3807356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73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ÍNDICE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202085" y="1510193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266154" y="1510193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202085" y="214327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266154" y="214327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MOTIVACIÓN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202085" y="2776363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266154" y="2776363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FUNCIONALIDADES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202085" y="340944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266154" y="340944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ARQUITECTURA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202085" y="4042533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266154" y="4042533"/>
            <a:ext cx="456449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PROCESO DE DESARROLLO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6891342" y="592936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78;p37"/>
          <p:cNvSpPr txBox="1">
            <a:spLocks/>
          </p:cNvSpPr>
          <p:nvPr/>
        </p:nvSpPr>
        <p:spPr>
          <a:xfrm>
            <a:off x="4290337" y="1578836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mtClean="0"/>
              <a:t>06</a:t>
            </a:r>
            <a:endParaRPr lang="en" dirty="0"/>
          </a:p>
        </p:txBody>
      </p:sp>
      <p:sp>
        <p:nvSpPr>
          <p:cNvPr id="31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5343649" y="1578836"/>
            <a:ext cx="426327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DESAFÍOS Y SOLUCIONES</a:t>
            </a:r>
            <a:endParaRPr dirty="0"/>
          </a:p>
        </p:txBody>
      </p:sp>
      <p:sp>
        <p:nvSpPr>
          <p:cNvPr id="32" name="Google Shape;1281;p37"/>
          <p:cNvSpPr txBox="1">
            <a:spLocks/>
          </p:cNvSpPr>
          <p:nvPr/>
        </p:nvSpPr>
        <p:spPr>
          <a:xfrm>
            <a:off x="4290337" y="2211921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mtClean="0"/>
              <a:t>07</a:t>
            </a:r>
            <a:endParaRPr lang="en" dirty="0"/>
          </a:p>
        </p:txBody>
      </p:sp>
      <p:sp>
        <p:nvSpPr>
          <p:cNvPr id="33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5343649" y="221192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DEMOSTRACIÓN </a:t>
            </a:r>
            <a:endParaRPr dirty="0"/>
          </a:p>
        </p:txBody>
      </p:sp>
      <p:sp>
        <p:nvSpPr>
          <p:cNvPr id="34" name="Google Shape;1284;p37"/>
          <p:cNvSpPr txBox="1">
            <a:spLocks/>
          </p:cNvSpPr>
          <p:nvPr/>
        </p:nvSpPr>
        <p:spPr>
          <a:xfrm>
            <a:off x="4290337" y="2845006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08</a:t>
            </a:r>
            <a:endParaRPr lang="en" dirty="0"/>
          </a:p>
        </p:txBody>
      </p:sp>
      <p:sp>
        <p:nvSpPr>
          <p:cNvPr id="3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5343649" y="2845006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FUTURAS MEJORAS</a:t>
            </a:r>
            <a:endParaRPr dirty="0"/>
          </a:p>
        </p:txBody>
      </p:sp>
      <p:sp>
        <p:nvSpPr>
          <p:cNvPr id="36" name="Google Shape;1287;p37"/>
          <p:cNvSpPr txBox="1">
            <a:spLocks/>
          </p:cNvSpPr>
          <p:nvPr/>
        </p:nvSpPr>
        <p:spPr>
          <a:xfrm>
            <a:off x="4290337" y="3427674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09</a:t>
            </a:r>
            <a:endParaRPr lang="en" dirty="0"/>
          </a:p>
        </p:txBody>
      </p:sp>
      <p:sp>
        <p:nvSpPr>
          <p:cNvPr id="37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5343649" y="347809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CONCLUSIÓN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3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570294" y="194215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78310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2120702" y="4566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 INTRODUCCIÓN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3616036" y="1442333"/>
            <a:ext cx="4716148" cy="2069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1800" dirty="0"/>
              <a:t>Un asistente virtual </a:t>
            </a:r>
            <a:r>
              <a:rPr lang="es-AR" sz="1800" dirty="0" smtClean="0"/>
              <a:t>diseñado </a:t>
            </a:r>
            <a:r>
              <a:rPr lang="es-AR" sz="1800" dirty="0"/>
              <a:t>para responder preguntas sobre la Constitución Nacional Argentina.</a:t>
            </a:r>
            <a:endParaRPr lang="en-US" sz="1800" dirty="0"/>
          </a:p>
          <a:p>
            <a:pPr lvl="0"/>
            <a:r>
              <a:rPr lang="es-AR" sz="1800" dirty="0"/>
              <a:t>Utiliza el modelo de lenguaje GPT-3.5-turbo de </a:t>
            </a:r>
            <a:r>
              <a:rPr lang="es-AR" sz="1800" dirty="0" err="1"/>
              <a:t>OpenAI</a:t>
            </a:r>
            <a:r>
              <a:rPr lang="es-AR" sz="1800" dirty="0"/>
              <a:t>.</a:t>
            </a:r>
            <a:endParaRPr lang="en-US" sz="1800" dirty="0"/>
          </a:p>
          <a:p>
            <a:pPr lvl="0"/>
            <a:r>
              <a:rPr lang="es-AR" sz="1800" dirty="0"/>
              <a:t>Incorpora herramientas de búsqueda en documentos y Wikipedia.</a:t>
            </a:r>
            <a:endParaRPr lang="en-US" sz="1800" dirty="0"/>
          </a:p>
          <a:p>
            <a:pPr marL="285750" indent="-285750"/>
            <a:endParaRPr dirty="0"/>
          </a:p>
        </p:txBody>
      </p: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305;p38"/>
          <p:cNvSpPr txBox="1">
            <a:spLocks/>
          </p:cNvSpPr>
          <p:nvPr/>
        </p:nvSpPr>
        <p:spPr>
          <a:xfrm>
            <a:off x="4006312" y="1104769"/>
            <a:ext cx="3875416" cy="52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Nunito Light"/>
              <a:buNone/>
            </a:pPr>
            <a:r>
              <a:rPr lang="es-AR" sz="1800" b="1" dirty="0" smtClean="0"/>
              <a:t>¿Que es </a:t>
            </a:r>
            <a:r>
              <a:rPr lang="es-AR" sz="1800" b="1" dirty="0" err="1" smtClean="0"/>
              <a:t>AdrIA</a:t>
            </a:r>
            <a:r>
              <a:rPr lang="es-AR" sz="1800" b="1" dirty="0" smtClean="0"/>
              <a:t>?</a:t>
            </a:r>
            <a:endParaRPr lang="en-US" sz="1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/>
          <p:cNvSpPr txBox="1">
            <a:spLocks noGrp="1"/>
          </p:cNvSpPr>
          <p:nvPr>
            <p:ph type="title"/>
          </p:nvPr>
        </p:nvSpPr>
        <p:spPr>
          <a:xfrm>
            <a:off x="1668002" y="302801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 MOTIVACIÓN</a:t>
            </a:r>
            <a:endParaRPr dirty="0"/>
          </a:p>
        </p:txBody>
      </p:sp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049877" y="-556952"/>
            <a:ext cx="6094123" cy="38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82600" lvl="0" indent="-342900" algn="l">
              <a:buFont typeface="Arial" panose="020B0604020202020204" pitchFamily="34" charset="0"/>
              <a:buChar char="•"/>
            </a:pPr>
            <a:r>
              <a:rPr lang="es-AR" sz="1800" dirty="0"/>
              <a:t>Necesidad de acceso rápido y preciso a información legal.</a:t>
            </a:r>
            <a:endParaRPr lang="en-US" sz="1800" dirty="0"/>
          </a:p>
          <a:p>
            <a:pPr marL="482600" lvl="0" indent="-342900" algn="l">
              <a:buFont typeface="Arial" panose="020B0604020202020204" pitchFamily="34" charset="0"/>
              <a:buChar char="•"/>
            </a:pPr>
            <a:r>
              <a:rPr lang="es-AR" sz="1800" dirty="0"/>
              <a:t>Facilitar la comprensión de la Constitución a estudiantes y ciudadanos.</a:t>
            </a:r>
            <a:endParaRPr lang="en-US" sz="1800" dirty="0"/>
          </a:p>
          <a:p>
            <a:pPr marL="482600" lvl="0" indent="-342900" algn="l">
              <a:buFont typeface="Arial" panose="020B0604020202020204" pitchFamily="34" charset="0"/>
              <a:buChar char="•"/>
            </a:pPr>
            <a:r>
              <a:rPr lang="es-AR" sz="1800" dirty="0"/>
              <a:t>Integración de herramientas de búsqueda avanzadas para mejorar la eficiencia.</a:t>
            </a:r>
            <a:endParaRPr lang="en-US" sz="1800" dirty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24000" y="30937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46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46"/>
          <p:cNvSpPr txBox="1">
            <a:spLocks noGrp="1"/>
          </p:cNvSpPr>
          <p:nvPr>
            <p:ph type="title"/>
          </p:nvPr>
        </p:nvSpPr>
        <p:spPr>
          <a:xfrm>
            <a:off x="2364773" y="-11640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03 FUNCIONALIDAES</a:t>
            </a:r>
            <a:endParaRPr sz="3200" dirty="0"/>
          </a:p>
        </p:txBody>
      </p:sp>
      <p:sp>
        <p:nvSpPr>
          <p:cNvPr id="1604" name="Google Shape;1604;p46"/>
          <p:cNvSpPr txBox="1">
            <a:spLocks noGrp="1"/>
          </p:cNvSpPr>
          <p:nvPr>
            <p:ph type="subTitle" idx="1"/>
          </p:nvPr>
        </p:nvSpPr>
        <p:spPr>
          <a:xfrm>
            <a:off x="1284000" y="1018151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Funciones de AdrIA</a:t>
            </a:r>
            <a:endParaRPr sz="1800" b="1" dirty="0"/>
          </a:p>
        </p:txBody>
      </p:sp>
      <p:grpSp>
        <p:nvGrpSpPr>
          <p:cNvPr id="1605" name="Google Shape;1605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8" name="Google Shape;1608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3335599" y="1434895"/>
            <a:ext cx="54031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/>
                </a:solidFill>
                <a:latin typeface="Montserrat" panose="020B0604020202020204" charset="0"/>
              </a:rPr>
              <a:t>Búsqueda de artículos específicos de la Constitución Nacional Argentina.</a:t>
            </a:r>
            <a:endParaRPr lang="en-US" sz="18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lvl="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/>
                </a:solidFill>
                <a:latin typeface="Montserrat" panose="020B0604020202020204" charset="0"/>
              </a:rPr>
              <a:t>Integración con Wikipedia para información general.</a:t>
            </a:r>
            <a:endParaRPr lang="en-US" sz="18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lvl="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Montserrat" panose="020B0604020202020204" charset="0"/>
              </a:rPr>
              <a:t>Respuestas</a:t>
            </a: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20B0604020202020204" charset="0"/>
              </a:rPr>
              <a:t>precisas</a:t>
            </a: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 y </a:t>
            </a:r>
            <a:r>
              <a:rPr lang="en-US" sz="1800" dirty="0" err="1">
                <a:solidFill>
                  <a:schemeClr val="tx1"/>
                </a:solidFill>
                <a:latin typeface="Montserrat" panose="020B0604020202020204" charset="0"/>
              </a:rPr>
              <a:t>contextualizadas</a:t>
            </a: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.</a:t>
            </a:r>
          </a:p>
          <a:p>
            <a:pPr marL="285750" lvl="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/>
                </a:solidFill>
                <a:latin typeface="Montserrat" panose="020B0604020202020204" charset="0"/>
              </a:rPr>
              <a:t>Conversación fluida y natural con el usuario.</a:t>
            </a:r>
            <a:endParaRPr lang="en-US" sz="18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-1326925" y="2362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 ARQUITECTURA</a:t>
            </a:r>
            <a:endParaRPr dirty="0"/>
          </a:p>
        </p:txBody>
      </p:sp>
      <p:sp>
        <p:nvSpPr>
          <p:cNvPr id="1747" name="Google Shape;1747;p51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51"/>
          <p:cNvSpPr txBox="1"/>
          <p:nvPr/>
        </p:nvSpPr>
        <p:spPr>
          <a:xfrm>
            <a:off x="4318150" y="1830025"/>
            <a:ext cx="148554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MODELO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0" name="Google Shape;1770;p51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ChatGPT-3.5 Turbo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51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TOOLS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2" name="Google Shape;1772;p51"/>
          <p:cNvSpPr txBox="1"/>
          <p:nvPr/>
        </p:nvSpPr>
        <p:spPr>
          <a:xfrm>
            <a:off x="5711950" y="2424250"/>
            <a:ext cx="30787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Herramientas de búsqueda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3" name="Google Shape;1773;p51"/>
          <p:cNvSpPr txBox="1"/>
          <p:nvPr/>
        </p:nvSpPr>
        <p:spPr>
          <a:xfrm>
            <a:off x="4318150" y="3367375"/>
            <a:ext cx="148554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BASE DE DATOS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4" name="Google Shape;1774;p51"/>
          <p:cNvSpPr txBox="1"/>
          <p:nvPr/>
        </p:nvSpPr>
        <p:spPr>
          <a:xfrm>
            <a:off x="5711962" y="336737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Chroma DB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51"/>
          <p:cNvSpPr/>
          <p:nvPr/>
        </p:nvSpPr>
        <p:spPr>
          <a:xfrm rot="5400000">
            <a:off x="3590824" y="1774144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76" name="Google Shape;1776;p51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51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9" name="Google Shape;1819;p51"/>
          <p:cNvCxnSpPr>
            <a:stCxn id="1775" idx="2"/>
            <a:endCxn id="1747" idx="3"/>
          </p:cNvCxnSpPr>
          <p:nvPr/>
        </p:nvCxnSpPr>
        <p:spPr>
          <a:xfrm rot="10800000" flipV="1">
            <a:off x="1877438" y="1866694"/>
            <a:ext cx="1754336" cy="226956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51"/>
          <p:cNvCxnSpPr>
            <a:stCxn id="1747" idx="0"/>
            <a:endCxn id="1777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1"/>
          <p:cNvCxnSpPr>
            <a:stCxn id="1776" idx="2"/>
            <a:endCxn id="1747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2" name="Google Shape;1822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29" name="Google Shape;1829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11527;p78"/>
          <p:cNvGrpSpPr/>
          <p:nvPr/>
        </p:nvGrpSpPr>
        <p:grpSpPr>
          <a:xfrm>
            <a:off x="3730093" y="1831369"/>
            <a:ext cx="318231" cy="355470"/>
            <a:chOff x="6219124" y="2902788"/>
            <a:chExt cx="318231" cy="355470"/>
          </a:xfrm>
        </p:grpSpPr>
        <p:sp>
          <p:nvSpPr>
            <p:cNvPr id="91" name="Google Shape;11528;p78"/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529;p78"/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530;p78"/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12390;p80"/>
          <p:cNvGrpSpPr/>
          <p:nvPr/>
        </p:nvGrpSpPr>
        <p:grpSpPr>
          <a:xfrm>
            <a:off x="3747346" y="2626056"/>
            <a:ext cx="342144" cy="362704"/>
            <a:chOff x="2704005" y="4258781"/>
            <a:chExt cx="342144" cy="362704"/>
          </a:xfrm>
        </p:grpSpPr>
        <p:sp>
          <p:nvSpPr>
            <p:cNvPr id="95" name="Google Shape;12391;p80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92;p80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93;p80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94;p80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95;p80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96;p80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97;p80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2946;p80"/>
          <p:cNvGrpSpPr/>
          <p:nvPr/>
        </p:nvGrpSpPr>
        <p:grpSpPr>
          <a:xfrm>
            <a:off x="3721305" y="3422342"/>
            <a:ext cx="368185" cy="331816"/>
            <a:chOff x="3967213" y="1975477"/>
            <a:chExt cx="368185" cy="331816"/>
          </a:xfrm>
        </p:grpSpPr>
        <p:sp>
          <p:nvSpPr>
            <p:cNvPr id="103" name="Google Shape;12947;p80"/>
            <p:cNvSpPr/>
            <p:nvPr/>
          </p:nvSpPr>
          <p:spPr>
            <a:xfrm>
              <a:off x="3967213" y="1975477"/>
              <a:ext cx="368185" cy="331816"/>
            </a:xfrm>
            <a:custGeom>
              <a:avLst/>
              <a:gdLst/>
              <a:ahLst/>
              <a:cxnLst/>
              <a:rect l="l" t="t" r="r" b="b"/>
              <a:pathLst>
                <a:path w="11622" h="10474" extrusionOk="0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948;p80"/>
            <p:cNvSpPr/>
            <p:nvPr/>
          </p:nvSpPr>
          <p:spPr>
            <a:xfrm>
              <a:off x="4237665" y="2034307"/>
              <a:ext cx="32092" cy="63772"/>
            </a:xfrm>
            <a:custGeom>
              <a:avLst/>
              <a:gdLst/>
              <a:ahLst/>
              <a:cxnLst/>
              <a:rect l="l" t="t" r="r" b="b"/>
              <a:pathLst>
                <a:path w="1013" h="2013" extrusionOk="0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49;p80"/>
            <p:cNvSpPr/>
            <p:nvPr/>
          </p:nvSpPr>
          <p:spPr>
            <a:xfrm>
              <a:off x="4241815" y="2014317"/>
              <a:ext cx="17012" cy="17012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2607;p64"/>
          <p:cNvGrpSpPr/>
          <p:nvPr/>
        </p:nvGrpSpPr>
        <p:grpSpPr>
          <a:xfrm>
            <a:off x="1406993" y="2380226"/>
            <a:ext cx="873971" cy="862808"/>
            <a:chOff x="1888890" y="3144712"/>
            <a:chExt cx="585440" cy="602023"/>
          </a:xfrm>
        </p:grpSpPr>
        <p:sp>
          <p:nvSpPr>
            <p:cNvPr id="108" name="Google Shape;2608;p64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609;p64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610;p64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611;p64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612;p64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13;p64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614;p64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772;p51"/>
          <p:cNvSpPr txBox="1"/>
          <p:nvPr/>
        </p:nvSpPr>
        <p:spPr>
          <a:xfrm>
            <a:off x="5772550" y="2722709"/>
            <a:ext cx="335599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Constiución Nacional Argentina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Wikipedia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286921" y="2908639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6746281" y="702900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97" y="702900"/>
            <a:ext cx="5346430" cy="41258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>
          <a:xfrm>
            <a:off x="2775012" y="148875"/>
            <a:ext cx="3594000" cy="963300"/>
          </a:xfrm>
        </p:spPr>
        <p:txBody>
          <a:bodyPr/>
          <a:lstStyle/>
          <a:p>
            <a:pPr algn="ctr"/>
            <a:r>
              <a:rPr lang="es-AR" sz="1800" b="1" dirty="0" smtClean="0"/>
              <a:t>DIAGRAMA DE FLUJO</a:t>
            </a:r>
            <a:endParaRPr lang="en-US" sz="1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7"/>
          <p:cNvSpPr txBox="1">
            <a:spLocks noGrp="1"/>
          </p:cNvSpPr>
          <p:nvPr>
            <p:ph type="title"/>
          </p:nvPr>
        </p:nvSpPr>
        <p:spPr>
          <a:xfrm>
            <a:off x="-31307" y="193254"/>
            <a:ext cx="6934496" cy="1213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05 PROCESO DE DESARROLO</a:t>
            </a:r>
            <a:endParaRPr sz="3200" dirty="0"/>
          </a:p>
        </p:txBody>
      </p:sp>
      <p:sp>
        <p:nvSpPr>
          <p:cNvPr id="1619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449977" y="1367263"/>
            <a:ext cx="5812278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1- </a:t>
            </a:r>
            <a:r>
              <a:rPr lang="en" b="1" dirty="0" smtClean="0"/>
              <a:t>CARGA Y PREPROCESAMIENTO DE DOCUMENTOS</a:t>
            </a:r>
            <a:endParaRPr dirty="0"/>
          </a:p>
        </p:txBody>
      </p:sp>
      <p:sp>
        <p:nvSpPr>
          <p:cNvPr id="1621" name="Google Shape;1621;p47"/>
          <p:cNvSpPr txBox="1">
            <a:spLocks noGrp="1"/>
          </p:cNvSpPr>
          <p:nvPr>
            <p:ph type="subTitle" idx="3"/>
          </p:nvPr>
        </p:nvSpPr>
        <p:spPr>
          <a:xfrm>
            <a:off x="209316" y="1717230"/>
            <a:ext cx="5112436" cy="574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8350" lvl="1" indent="-1714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200" dirty="0" smtClean="0"/>
              <a:t>Carga </a:t>
            </a:r>
            <a:r>
              <a:rPr lang="es-AR" sz="1200" dirty="0"/>
              <a:t>de PDF de la Constitución Nacional Argentina.</a:t>
            </a:r>
            <a:endParaRPr lang="en-US" sz="1200" dirty="0"/>
          </a:p>
          <a:p>
            <a:pPr lvl="1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División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chunks </a:t>
            </a:r>
            <a:r>
              <a:rPr lang="en-US" sz="1200" dirty="0" err="1"/>
              <a:t>manejables</a:t>
            </a:r>
            <a:r>
              <a:rPr lang="en-US" sz="1200" dirty="0"/>
              <a:t>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1624" name="Google Shape;1624;p47"/>
          <p:cNvGrpSpPr/>
          <p:nvPr/>
        </p:nvGrpSpPr>
        <p:grpSpPr>
          <a:xfrm>
            <a:off x="8758686" y="2891843"/>
            <a:ext cx="76825" cy="76800"/>
            <a:chOff x="3104875" y="1099400"/>
            <a:chExt cx="76825" cy="76800"/>
          </a:xfrm>
        </p:grpSpPr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7"/>
          <p:cNvGrpSpPr/>
          <p:nvPr/>
        </p:nvGrpSpPr>
        <p:grpSpPr>
          <a:xfrm>
            <a:off x="6426589" y="1152754"/>
            <a:ext cx="76825" cy="76800"/>
            <a:chOff x="3104875" y="1099400"/>
            <a:chExt cx="76825" cy="76800"/>
          </a:xfrm>
        </p:grpSpPr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3" name="Google Shape;1633;p4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6">
            <a:off x="6623786" y="554667"/>
            <a:ext cx="1320683" cy="11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47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7677841" y="4039526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619;p47"/>
          <p:cNvSpPr txBox="1">
            <a:spLocks/>
          </p:cNvSpPr>
          <p:nvPr/>
        </p:nvSpPr>
        <p:spPr>
          <a:xfrm>
            <a:off x="449977" y="2217036"/>
            <a:ext cx="581227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 algn="l"/>
            <a:r>
              <a:rPr lang="es-ES" dirty="0"/>
              <a:t>2</a:t>
            </a:r>
            <a:r>
              <a:rPr lang="es-ES" dirty="0" smtClean="0"/>
              <a:t>- </a:t>
            </a:r>
            <a:r>
              <a:rPr lang="es-ES" b="1" dirty="0" smtClean="0"/>
              <a:t>CREACIÓN DE VECTORSTORE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784529" y="2526925"/>
            <a:ext cx="46447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200" dirty="0" smtClean="0">
                <a:solidFill>
                  <a:schemeClr val="tx1"/>
                </a:solidFill>
                <a:latin typeface="Montserrat" panose="020B0604020202020204" charset="0"/>
              </a:rPr>
              <a:t>Generación </a:t>
            </a:r>
            <a:r>
              <a:rPr lang="es-AR" sz="1200" dirty="0">
                <a:solidFill>
                  <a:schemeClr val="tx1"/>
                </a:solidFill>
                <a:latin typeface="Montserrat" panose="020B0604020202020204" charset="0"/>
              </a:rPr>
              <a:t>de </a:t>
            </a:r>
            <a:r>
              <a:rPr lang="es-AR" sz="1200" dirty="0" err="1">
                <a:solidFill>
                  <a:schemeClr val="tx1"/>
                </a:solidFill>
                <a:latin typeface="Montserrat" panose="020B0604020202020204" charset="0"/>
              </a:rPr>
              <a:t>embeddings</a:t>
            </a:r>
            <a:r>
              <a:rPr lang="es-AR" sz="1200" dirty="0">
                <a:solidFill>
                  <a:schemeClr val="tx1"/>
                </a:solidFill>
                <a:latin typeface="Montserrat" panose="020B0604020202020204" charset="0"/>
              </a:rPr>
              <a:t> con </a:t>
            </a:r>
            <a:r>
              <a:rPr lang="es-AR" sz="1200" dirty="0" err="1">
                <a:solidFill>
                  <a:schemeClr val="tx1"/>
                </a:solidFill>
                <a:latin typeface="Montserrat" panose="020B0604020202020204" charset="0"/>
              </a:rPr>
              <a:t>OpenAI</a:t>
            </a:r>
            <a:r>
              <a:rPr lang="es-AR" sz="1200" dirty="0">
                <a:solidFill>
                  <a:schemeClr val="tx1"/>
                </a:solidFill>
                <a:latin typeface="Montserrat" panose="020B0604020202020204" charset="0"/>
              </a:rPr>
              <a:t>.</a:t>
            </a:r>
            <a:endParaRPr lang="en-US" sz="12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342900" lvl="1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1"/>
                </a:solidFill>
                <a:latin typeface="Montserrat" panose="020B0604020202020204" charset="0"/>
              </a:rPr>
              <a:t>Persistencia de los datos en </a:t>
            </a:r>
            <a:r>
              <a:rPr lang="es-AR" sz="1200" dirty="0" err="1">
                <a:solidFill>
                  <a:schemeClr val="tx1"/>
                </a:solidFill>
                <a:latin typeface="Montserrat" panose="020B0604020202020204" charset="0"/>
              </a:rPr>
              <a:t>Chroma</a:t>
            </a:r>
            <a:r>
              <a:rPr lang="es-AR" sz="1200" dirty="0">
                <a:solidFill>
                  <a:schemeClr val="tx1"/>
                </a:solidFill>
                <a:latin typeface="Montserrat" panose="020B0604020202020204" charset="0"/>
              </a:rPr>
              <a:t>.</a:t>
            </a:r>
            <a:endParaRPr lang="en-US" sz="1200" dirty="0">
              <a:solidFill>
                <a:schemeClr val="tx1"/>
              </a:solidFill>
              <a:latin typeface="Montserrat" panose="020B0604020202020204" charset="0"/>
            </a:endParaRPr>
          </a:p>
          <a:p>
            <a:endParaRPr lang="en-US" dirty="0"/>
          </a:p>
        </p:txBody>
      </p:sp>
      <p:sp>
        <p:nvSpPr>
          <p:cNvPr id="27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449977" y="2969523"/>
            <a:ext cx="5812278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3- </a:t>
            </a:r>
            <a:r>
              <a:rPr lang="en" b="1" dirty="0" smtClean="0"/>
              <a:t>INTEGRACIÓN DE HERRAMIENTAS</a:t>
            </a:r>
            <a:endParaRPr dirty="0"/>
          </a:p>
        </p:txBody>
      </p:sp>
      <p:sp>
        <p:nvSpPr>
          <p:cNvPr id="28" name="CuadroTexto 27"/>
          <p:cNvSpPr txBox="1"/>
          <p:nvPr/>
        </p:nvSpPr>
        <p:spPr>
          <a:xfrm>
            <a:off x="784529" y="3335223"/>
            <a:ext cx="464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200" dirty="0" smtClean="0">
                <a:solidFill>
                  <a:schemeClr val="tx1"/>
                </a:solidFill>
                <a:latin typeface="Montserrat" panose="020B0604020202020204" charset="0"/>
              </a:rPr>
              <a:t>Creación </a:t>
            </a:r>
            <a:r>
              <a:rPr lang="es-AR" sz="1200" dirty="0">
                <a:solidFill>
                  <a:schemeClr val="tx1"/>
                </a:solidFill>
                <a:latin typeface="Montserrat" panose="020B0604020202020204" charset="0"/>
              </a:rPr>
              <a:t>de herramientas de búsqueda.</a:t>
            </a:r>
            <a:endParaRPr lang="en-US" sz="12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lvl="1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1"/>
                </a:solidFill>
                <a:latin typeface="Montserrat" panose="020B0604020202020204" charset="0"/>
              </a:rPr>
              <a:t>Configuración del agente con </a:t>
            </a:r>
            <a:r>
              <a:rPr lang="es-AR" sz="1200" dirty="0" err="1">
                <a:solidFill>
                  <a:schemeClr val="tx1"/>
                </a:solidFill>
                <a:latin typeface="Montserrat" panose="020B0604020202020204" charset="0"/>
              </a:rPr>
              <a:t>Langchain</a:t>
            </a:r>
            <a:r>
              <a:rPr lang="es-AR" sz="1200" dirty="0">
                <a:solidFill>
                  <a:schemeClr val="tx1"/>
                </a:solidFill>
                <a:latin typeface="Montserrat" panose="020B0604020202020204" charset="0"/>
              </a:rPr>
              <a:t>.</a:t>
            </a:r>
            <a:endParaRPr lang="en-US" sz="1200" dirty="0">
              <a:solidFill>
                <a:schemeClr val="tx1"/>
              </a:solidFill>
              <a:latin typeface="Montserrat" panose="020B0604020202020204" charset="0"/>
            </a:endParaRPr>
          </a:p>
          <a:p>
            <a:endParaRPr lang="en-US" sz="1200" dirty="0">
              <a:latin typeface="Montserrat" panose="020B0604020202020204" charset="0"/>
            </a:endParaRPr>
          </a:p>
        </p:txBody>
      </p:sp>
      <p:sp>
        <p:nvSpPr>
          <p:cNvPr id="29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439278" y="3762625"/>
            <a:ext cx="5812278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4-</a:t>
            </a:r>
            <a:r>
              <a:rPr lang="en" sz="1600" b="1" dirty="0" smtClean="0"/>
              <a:t> DESPLIEGUE Y PRUEBAS</a:t>
            </a:r>
            <a:endParaRPr sz="16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677016" y="4112744"/>
            <a:ext cx="464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tx1"/>
                </a:solidFill>
                <a:latin typeface="Montserrat" panose="020B0604020202020204" charset="0"/>
              </a:rPr>
              <a:t>Pruebas</a:t>
            </a:r>
            <a:r>
              <a:rPr lang="en-US" sz="1200" dirty="0" smtClean="0">
                <a:solidFill>
                  <a:schemeClr val="tx1"/>
                </a:solidFill>
                <a:latin typeface="Montserrat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20B0604020202020204" charset="0"/>
              </a:rPr>
              <a:t>exhaustivas</a:t>
            </a:r>
            <a:r>
              <a:rPr lang="en-US" sz="1200" dirty="0">
                <a:solidFill>
                  <a:schemeClr val="tx1"/>
                </a:solidFill>
                <a:latin typeface="Montserrat" panose="020B060402020202020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20B0604020202020204" charset="0"/>
              </a:rPr>
              <a:t>consultas</a:t>
            </a:r>
            <a:r>
              <a:rPr lang="en-US" sz="1200" dirty="0">
                <a:solidFill>
                  <a:schemeClr val="tx1"/>
                </a:solidFill>
                <a:latin typeface="Montserrat" panose="020B0604020202020204" charset="0"/>
              </a:rPr>
              <a:t>.</a:t>
            </a:r>
          </a:p>
          <a:p>
            <a:pPr marL="171450" lvl="1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Montserrat" panose="020B0604020202020204" charset="0"/>
              </a:rPr>
              <a:t>Ajustes</a:t>
            </a:r>
            <a:r>
              <a:rPr lang="en-US" sz="1200" dirty="0">
                <a:solidFill>
                  <a:schemeClr val="tx1"/>
                </a:solidFill>
                <a:latin typeface="Montserrat" panose="020B0604020202020204" charset="0"/>
              </a:rPr>
              <a:t> y </a:t>
            </a:r>
            <a:r>
              <a:rPr lang="en-US" sz="1200" dirty="0" err="1">
                <a:solidFill>
                  <a:schemeClr val="tx1"/>
                </a:solidFill>
                <a:latin typeface="Montserrat" panose="020B0604020202020204" charset="0"/>
              </a:rPr>
              <a:t>optimización</a:t>
            </a:r>
            <a:r>
              <a:rPr lang="en-US" sz="1200" dirty="0" smtClean="0">
                <a:solidFill>
                  <a:schemeClr val="tx1"/>
                </a:solidFill>
                <a:latin typeface="Montserrat" panose="020B0604020202020204" charset="0"/>
              </a:rPr>
              <a:t>.</a:t>
            </a:r>
            <a:endParaRPr lang="en-US" sz="1200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688827" y="4068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  DESAFIOS Y SOLUCIONES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1"/>
          </p:nvPr>
        </p:nvSpPr>
        <p:spPr>
          <a:xfrm>
            <a:off x="4510094" y="3145347"/>
            <a:ext cx="4176706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/>
            <a:r>
              <a:rPr lang="es-AR" sz="1600" dirty="0" smtClean="0"/>
              <a:t>1- </a:t>
            </a:r>
            <a:r>
              <a:rPr lang="es-AR" sz="1600" dirty="0"/>
              <a:t>Ajuste de parámetros </a:t>
            </a:r>
            <a:r>
              <a:rPr lang="es-AR" sz="1600" dirty="0" smtClean="0"/>
              <a:t>de </a:t>
            </a:r>
            <a:r>
              <a:rPr lang="es-AR" sz="1600" dirty="0" err="1" smtClean="0"/>
              <a:t>chunking</a:t>
            </a:r>
            <a:r>
              <a:rPr lang="es-AR" sz="1600" dirty="0" smtClean="0"/>
              <a:t> </a:t>
            </a:r>
            <a:r>
              <a:rPr lang="es-AR" sz="1600" dirty="0"/>
              <a:t>y combinación de </a:t>
            </a:r>
            <a:r>
              <a:rPr lang="es-AR" sz="1600" dirty="0" err="1"/>
              <a:t>chunks</a:t>
            </a:r>
            <a:r>
              <a:rPr lang="es-AR" sz="1600" dirty="0" smtClean="0"/>
              <a:t>.</a:t>
            </a:r>
          </a:p>
          <a:p>
            <a:pPr marL="139700" indent="0" algn="l"/>
            <a:r>
              <a:rPr lang="es-AR" sz="1600" dirty="0" smtClean="0"/>
              <a:t>2-</a:t>
            </a:r>
            <a:r>
              <a:rPr lang="es-AR" sz="1600" dirty="0"/>
              <a:t>Optimización de la herramienta de búsqueda y configuración de parámetros.</a:t>
            </a:r>
            <a:endParaRPr lang="en-US" sz="1600" dirty="0"/>
          </a:p>
          <a:p>
            <a:pPr marL="139700" lvl="0" indent="0" algn="l"/>
            <a:endParaRPr lang="en-US" sz="1600"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2"/>
          </p:nvPr>
        </p:nvSpPr>
        <p:spPr>
          <a:xfrm>
            <a:off x="1034407" y="3165692"/>
            <a:ext cx="3629371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 algn="l"/>
            <a:r>
              <a:rPr lang="es-AR" sz="1600" dirty="0" smtClean="0"/>
              <a:t>1-División </a:t>
            </a:r>
            <a:r>
              <a:rPr lang="es-AR" sz="1600" dirty="0"/>
              <a:t>de artículos en múltiples </a:t>
            </a:r>
            <a:r>
              <a:rPr lang="es-AR" sz="1600" dirty="0" err="1" smtClean="0"/>
              <a:t>chunks</a:t>
            </a:r>
            <a:r>
              <a:rPr lang="es-AR" sz="1600" dirty="0" smtClean="0"/>
              <a:t>.</a:t>
            </a:r>
          </a:p>
          <a:p>
            <a:pPr lvl="0" indent="0" algn="l"/>
            <a:r>
              <a:rPr lang="es-AR" sz="1600" dirty="0" smtClean="0"/>
              <a:t>2-</a:t>
            </a:r>
            <a:r>
              <a:rPr lang="es-AR" sz="1600" dirty="0"/>
              <a:t>Búsqueda precisa en una base de datos grande. </a:t>
            </a:r>
            <a:endParaRPr lang="es-AR" sz="1600" dirty="0" smtClean="0"/>
          </a:p>
          <a:p>
            <a:pPr lvl="0" indent="0" algn="l"/>
            <a:endParaRPr lang="es-AR" dirty="0" smtClean="0"/>
          </a:p>
          <a:p>
            <a:pPr lvl="0" algn="l"/>
            <a:r>
              <a:rPr lang="es-AR" dirty="0" smtClean="0"/>
              <a:t> </a:t>
            </a:r>
            <a:endParaRPr lang="en-US"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SOLUCIONES</a:t>
            </a:r>
            <a:endParaRPr dirty="0"/>
          </a:p>
        </p:txBody>
      </p:sp>
      <p:sp>
        <p:nvSpPr>
          <p:cNvPr id="1450" name="Google Shape;1450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DESAFIOS</a:t>
            </a:r>
            <a:endParaRPr dirty="0"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3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69762" y="1157869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4" name="Google Shape;1464;p43"/>
          <p:cNvGrpSpPr/>
          <p:nvPr/>
        </p:nvGrpSpPr>
        <p:grpSpPr>
          <a:xfrm>
            <a:off x="2608817" y="1825918"/>
            <a:ext cx="454355" cy="536704"/>
            <a:chOff x="4745408" y="4001992"/>
            <a:chExt cx="509652" cy="602023"/>
          </a:xfrm>
        </p:grpSpPr>
        <p:sp>
          <p:nvSpPr>
            <p:cNvPr id="1465" name="Google Shape;1465;p43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43"/>
          <p:cNvGrpSpPr/>
          <p:nvPr/>
        </p:nvGrpSpPr>
        <p:grpSpPr>
          <a:xfrm>
            <a:off x="6039636" y="1826744"/>
            <a:ext cx="536704" cy="535077"/>
            <a:chOff x="6087962" y="4002888"/>
            <a:chExt cx="602023" cy="600199"/>
          </a:xfrm>
        </p:grpSpPr>
        <p:sp>
          <p:nvSpPr>
            <p:cNvPr id="1484" name="Google Shape;1484;p43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421</Words>
  <Application>Microsoft Office PowerPoint</Application>
  <PresentationFormat>Presentación en pantalla (16:9)</PresentationFormat>
  <Paragraphs>88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Nunito Light</vt:lpstr>
      <vt:lpstr>PT Sans</vt:lpstr>
      <vt:lpstr>Montserrat Black</vt:lpstr>
      <vt:lpstr>Montserrat</vt:lpstr>
      <vt:lpstr>Arial</vt:lpstr>
      <vt:lpstr>Anaheim</vt:lpstr>
      <vt:lpstr>Bebas Neue</vt:lpstr>
      <vt:lpstr>Artificial Intelligence (AI) Technology Consulting by Slidesgo</vt:lpstr>
      <vt:lpstr>Chatbot Adr(IA) Basado en la Constitución Nacional Argentina</vt:lpstr>
      <vt:lpstr>ÍNDICE</vt:lpstr>
      <vt:lpstr>01 INTRODUCCIÓN</vt:lpstr>
      <vt:lpstr>02 MOTIVACIÓN</vt:lpstr>
      <vt:lpstr>03 FUNCIONALIDAES</vt:lpstr>
      <vt:lpstr>04 ARQUITECTURA</vt:lpstr>
      <vt:lpstr>Presentación de PowerPoint</vt:lpstr>
      <vt:lpstr>05 PROCESO DE DESARROLO</vt:lpstr>
      <vt:lpstr>06  DESAFIOS Y SOLUCIONES</vt:lpstr>
      <vt:lpstr>07 DEMOSTRACION Adr(IA)  </vt:lpstr>
      <vt:lpstr>08 FUTURAS MEJORAS</vt:lpstr>
      <vt:lpstr>09 CONCLUSIÓN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Adr(IA) Basado en la Constitución Nacional Argentina</dc:title>
  <dc:creator>user</dc:creator>
  <cp:lastModifiedBy>user</cp:lastModifiedBy>
  <cp:revision>16</cp:revision>
  <dcterms:modified xsi:type="dcterms:W3CDTF">2024-08-07T05:39:20Z</dcterms:modified>
</cp:coreProperties>
</file>